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Montserrat SemiBold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Frank Ruhl Libre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AF9F4A6-24D0-44E2-AD42-7C53CADC6454}">
  <a:tblStyle styleId="{FAF9F4A6-24D0-44E2-AD42-7C53CADC64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italic.fntdata"/><Relationship Id="rId30" Type="http://schemas.openxmlformats.org/officeDocument/2006/relationships/font" Target="fonts/MontserratSemiBold-bold.fntdata"/><Relationship Id="rId11" Type="http://schemas.openxmlformats.org/officeDocument/2006/relationships/slide" Target="slides/slide5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SemiBold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bold.fntdata"/><Relationship Id="rId15" Type="http://schemas.openxmlformats.org/officeDocument/2006/relationships/slide" Target="slides/slide9.xml"/><Relationship Id="rId37" Type="http://schemas.openxmlformats.org/officeDocument/2006/relationships/font" Target="fonts/FrankRuhlLibre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FrankRuhlLibre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eb98b94eb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eb98b94eb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eb7bf086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eb7bf086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eb98b94e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eb98b94e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6ddf72c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6ddf72c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f50dd72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f50dd72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f50dd726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1f50dd726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eb98b94eb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eb98b94e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f50dd726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f50dd726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eb98b94e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eb98b94e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f50dd726b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1f50dd726b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eb98b94e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eb98b94e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eb98b94e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1eb98b94e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eb98b94eb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eb98b94eb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eb98b94e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eb98b94e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06743487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0674348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eb98b94e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eb98b94e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eb98b94eb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eb98b94eb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eb98b94e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eb98b94e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eb98b94eb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eb98b94eb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eb98b94eb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eb98b94eb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eb98b94eb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eb98b94eb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solidFill>
          <a:srgbClr val="220337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1"/>
          <p:cNvSpPr txBox="1"/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b="0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/>
          <p:nvPr>
            <p:ph hasCustomPrompt="1" type="title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3000">
                <a:solidFill>
                  <a:srgbClr val="57068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007950" y="3094875"/>
            <a:ext cx="3128100" cy="11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descr=" "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2"/>
          <p:cNvSpPr txBox="1"/>
          <p:nvPr>
            <p:ph idx="2" type="subTitle"/>
          </p:nvPr>
        </p:nvSpPr>
        <p:spPr>
          <a:xfrm>
            <a:off x="1429500" y="2353776"/>
            <a:ext cx="6285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Text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3"/>
          <p:cNvSpPr txBox="1"/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CUSTOM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587975"/>
            <a:ext cx="36108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40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311700" y="1836175"/>
            <a:ext cx="3610800" cy="24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4"/>
          <p:cNvSpPr txBox="1"/>
          <p:nvPr/>
        </p:nvSpPr>
        <p:spPr>
          <a:xfrm>
            <a:off x="5958050" y="683000"/>
            <a:ext cx="27786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4"/>
          <p:cNvSpPr txBox="1"/>
          <p:nvPr>
            <p:ph idx="2" type="body"/>
          </p:nvPr>
        </p:nvSpPr>
        <p:spPr>
          <a:xfrm>
            <a:off x="5824575" y="68305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7" name="Google Shape;87;p14"/>
          <p:cNvSpPr txBox="1"/>
          <p:nvPr>
            <p:ph idx="3" type="body"/>
          </p:nvPr>
        </p:nvSpPr>
        <p:spPr>
          <a:xfrm>
            <a:off x="5824575" y="1931875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8" name="Google Shape;88;p14"/>
          <p:cNvSpPr txBox="1"/>
          <p:nvPr>
            <p:ph idx="4" type="body"/>
          </p:nvPr>
        </p:nvSpPr>
        <p:spPr>
          <a:xfrm>
            <a:off x="5824575" y="318070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">
    <p:bg>
      <p:bgPr>
        <a:solidFill>
          <a:srgbClr val="220337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2" name="Google Shape;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5"/>
          <p:cNvSpPr txBox="1"/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 " id="96" name="Google Shape;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3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2802" y="-34225"/>
            <a:ext cx="9269596" cy="5180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592275" y="522825"/>
            <a:ext cx="8144400" cy="3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03" name="Google Shape;1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_1_1_1">
    <p:bg>
      <p:bgPr>
        <a:solidFill>
          <a:srgbClr val="220337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367" l="308" r="327" t="357"/>
          <a:stretch/>
        </p:blipFill>
        <p:spPr>
          <a:xfrm>
            <a:off x="0" y="25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York University logo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/>
        </p:nvSpPr>
        <p:spPr>
          <a:xfrm>
            <a:off x="4583948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448400"/>
            <a:ext cx="65511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587970"/>
            <a:ext cx="49455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6"/>
          <p:cNvSpPr txBox="1"/>
          <p:nvPr>
            <p:ph idx="3" type="subTitle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4" type="subTitle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 "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708000"/>
            <a:ext cx="313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24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542000"/>
            <a:ext cx="30546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5600">
                <a:solidFill>
                  <a:srgbClr val="57068C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 "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56" name="Google Shape;56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60" name="Google Shape;6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b="1" sz="3600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idx="2" type="subTitle"/>
          </p:nvPr>
        </p:nvSpPr>
        <p:spPr>
          <a:xfrm>
            <a:off x="675000" y="2031950"/>
            <a:ext cx="77940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/>
              <a:t>L</a:t>
            </a:r>
            <a:r>
              <a:rPr b="1" lang="en" sz="2000"/>
              <a:t>ive Flash Auctioning System</a:t>
            </a:r>
            <a:endParaRPr b="1" sz="2000"/>
          </a:p>
        </p:txBody>
      </p:sp>
      <p:graphicFrame>
        <p:nvGraphicFramePr>
          <p:cNvPr id="111" name="Google Shape;111;p19"/>
          <p:cNvGraphicFramePr/>
          <p:nvPr/>
        </p:nvGraphicFramePr>
        <p:xfrm>
          <a:off x="2751025" y="304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{FAF9F4A6-24D0-44E2-AD42-7C53CADC6454}</a:tableStyleId>
              </a:tblPr>
              <a:tblGrid>
                <a:gridCol w="1820975"/>
                <a:gridCol w="1820975"/>
              </a:tblGrid>
              <a:tr h="34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Arsalan Anwar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ax2134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4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Affan Arif Khamse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ak10529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4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Aditya Mittal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am13294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4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Jugal Pumbhadia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jp6988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2" name="Google Shape;112;p19"/>
          <p:cNvSpPr txBox="1"/>
          <p:nvPr>
            <p:ph type="title"/>
          </p:nvPr>
        </p:nvSpPr>
        <p:spPr>
          <a:xfrm>
            <a:off x="905100" y="1292951"/>
            <a:ext cx="7333800" cy="8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Flash Bids</a:t>
            </a:r>
            <a:endParaRPr sz="4600"/>
          </a:p>
        </p:txBody>
      </p:sp>
      <p:sp>
        <p:nvSpPr>
          <p:cNvPr id="113" name="Google Shape;113;p19"/>
          <p:cNvSpPr txBox="1"/>
          <p:nvPr/>
        </p:nvSpPr>
        <p:spPr>
          <a:xfrm>
            <a:off x="2332950" y="2716938"/>
            <a:ext cx="44781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Mentor: Geetika </a:t>
            </a:r>
            <a:r>
              <a:rPr b="1" lang="en" sz="11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Bandlamudi</a:t>
            </a:r>
            <a:endParaRPr b="1" sz="11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235700"/>
            <a:ext cx="67245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Sniping Prevention and Rate Limiting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11700" y="764400"/>
            <a:ext cx="84249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Timer extends near the auction end </a:t>
            </a:r>
            <a:r>
              <a:rPr lang="en" sz="1200">
                <a:solidFill>
                  <a:schemeClr val="dk2"/>
                </a:solidFill>
              </a:rPr>
              <a:t>t</a:t>
            </a:r>
            <a:r>
              <a:rPr lang="en" sz="1200">
                <a:solidFill>
                  <a:schemeClr val="dk2"/>
                </a:solidFill>
              </a:rPr>
              <a:t>o counter last-second “sniping” tactics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This extension is communicated to all users immediately, giving everyone a fair opportunity to respond.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Users are rate limited by not allowing them to outbid their own top bids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038" y="3154409"/>
            <a:ext cx="6223928" cy="1684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638" y="1965600"/>
            <a:ext cx="7770761" cy="1036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Post Auction Analytics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11700" y="1151000"/>
            <a:ext cx="65511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AWS EventBridge trigger compiles the complete bidding history to Amazon S3 bucket.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This allows stakeholders to examine bidding patterns, participant engagement levels, and other metrics.</a:t>
            </a:r>
            <a:r>
              <a:rPr lang="en" sz="1200"/>
              <a:t> </a:t>
            </a:r>
            <a:endParaRPr sz="1200"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400" y="2216671"/>
            <a:ext cx="5768224" cy="253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System Architecture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00" y="4353300"/>
            <a:ext cx="992050" cy="4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125" y="211625"/>
            <a:ext cx="6768925" cy="4720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00" y="4353300"/>
            <a:ext cx="992050" cy="4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 rotWithShape="1">
          <a:blip r:embed="rId4">
            <a:alphaModFix/>
          </a:blip>
          <a:srcRect b="37511" l="25200" r="0" t="0"/>
          <a:stretch/>
        </p:blipFill>
        <p:spPr>
          <a:xfrm>
            <a:off x="1302738" y="296175"/>
            <a:ext cx="7272576" cy="42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00" y="4353300"/>
            <a:ext cx="992050" cy="4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 rotWithShape="1">
          <a:blip r:embed="rId4">
            <a:alphaModFix/>
          </a:blip>
          <a:srcRect b="0" l="22633" r="19213" t="60996"/>
          <a:stretch/>
        </p:blipFill>
        <p:spPr>
          <a:xfrm>
            <a:off x="1489050" y="993475"/>
            <a:ext cx="6748851" cy="315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Conclusion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00" y="4353300"/>
            <a:ext cx="992050" cy="4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125" y="211625"/>
            <a:ext cx="6768925" cy="4720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/>
        </p:nvSpPr>
        <p:spPr>
          <a:xfrm>
            <a:off x="660250" y="1401900"/>
            <a:ext cx="332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Performance:</a:t>
            </a:r>
            <a:r>
              <a:rPr lang="en"/>
              <a:t> Real-time auction updates and low-latency user interactions are achieved through WebSocket connections, efficient DynamoDB tables, and optimized SQS queues, ensuring a seamless user experience even during high transaction volumes.</a:t>
            </a:r>
            <a:r>
              <a:rPr lang="en"/>
              <a:t>.</a:t>
            </a:r>
            <a:endParaRPr/>
          </a:p>
        </p:txBody>
      </p:sp>
      <p:sp>
        <p:nvSpPr>
          <p:cNvPr id="222" name="Google Shape;222;p36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Impact</a:t>
            </a:r>
            <a:endParaRPr/>
          </a:p>
        </p:txBody>
      </p:sp>
      <p:sp>
        <p:nvSpPr>
          <p:cNvPr id="223" name="Google Shape;223;p36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4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File:Speed ballonicon2.svg - Wikimedia Commons"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580" y="1485113"/>
            <a:ext cx="824934" cy="6785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Handshake, by David.svg - Wikimedia Commons" id="225" name="Google Shape;2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3294" y="3459339"/>
            <a:ext cx="916595" cy="49764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 txBox="1"/>
          <p:nvPr/>
        </p:nvSpPr>
        <p:spPr>
          <a:xfrm>
            <a:off x="5401250" y="2470175"/>
            <a:ext cx="3233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Reliability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/>
              <a:t> </a:t>
            </a:r>
            <a:r>
              <a:rPr lang="en"/>
              <a:t>The system ensures reliability with sniping prevention mechanisms, FIFO queues for orderly bid processing, and Lambda-based workflows that handle failures gracefully, maintaining data consistency and uninterrupted auction operations.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Impact</a:t>
            </a:r>
            <a:endParaRPr/>
          </a:p>
        </p:txBody>
      </p:sp>
      <p:sp>
        <p:nvSpPr>
          <p:cNvPr id="232" name="Google Shape;232;p37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4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File:AWS Simple Icons AWS Cloud.svg - Wikimedia Commons" id="233" name="Google Shape;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5396" y="1622444"/>
            <a:ext cx="1059814" cy="53972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7"/>
          <p:cNvSpPr txBox="1"/>
          <p:nvPr/>
        </p:nvSpPr>
        <p:spPr>
          <a:xfrm>
            <a:off x="503429" y="1333800"/>
            <a:ext cx="3291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Scalability:</a:t>
            </a:r>
            <a:r>
              <a:rPr lang="en"/>
              <a:t> The architecture leverages an Elastic Load Balancer and auto-scaling EC2 instances to dynamically adjust resources based on traffic demands, ensuring smooth scaling for peak and off-peak auction activity.</a:t>
            </a:r>
            <a:endParaRPr/>
          </a:p>
        </p:txBody>
      </p:sp>
      <p:sp>
        <p:nvSpPr>
          <p:cNvPr id="235" name="Google Shape;235;p37"/>
          <p:cNvSpPr txBox="1"/>
          <p:nvPr/>
        </p:nvSpPr>
        <p:spPr>
          <a:xfrm>
            <a:off x="5115275" y="1700950"/>
            <a:ext cx="3459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Availability:</a:t>
            </a:r>
            <a:r>
              <a:rPr lang="en"/>
              <a:t> </a:t>
            </a:r>
            <a:r>
              <a:rPr lang="en"/>
              <a:t>High availability is ensured through a combination of auto-scaling EC2 instances to handle fluctuating traffic demands, Elastic Load Balancer for even distribution of incoming requests, and redundant S3 storage for auction media. Real-time connectivity is further maintained through WebSocket-based bidirectional communication, ensuring uninterrupted access and updates for users during live auctions.</a:t>
            </a:r>
            <a:endParaRPr/>
          </a:p>
        </p:txBody>
      </p:sp>
      <p:pic>
        <p:nvPicPr>
          <p:cNvPr descr="File:Green check.svg - Wikimedia Commons" id="236" name="Google Shape;2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413" y="2681245"/>
            <a:ext cx="799774" cy="799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831825" y="795375"/>
            <a:ext cx="3766800" cy="6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782575" y="1884450"/>
            <a:ext cx="3766800" cy="13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Introduction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Demo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Key Features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System Architecture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Results &amp; Impact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Future Work</a:t>
            </a:r>
            <a:endParaRPr sz="1400"/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2643" l="0" r="0" t="34868"/>
          <a:stretch/>
        </p:blipFill>
        <p:spPr>
          <a:xfrm>
            <a:off x="204450" y="174600"/>
            <a:ext cx="4367550" cy="4101123"/>
          </a:xfrm>
          <a:prstGeom prst="rect">
            <a:avLst/>
          </a:prstGeom>
          <a:noFill/>
          <a:ln cap="flat" cmpd="sng" w="9525">
            <a:solidFill>
              <a:srgbClr val="9A6AB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/>
        </p:nvSpPr>
        <p:spPr>
          <a:xfrm>
            <a:off x="1871338" y="37961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Globalization:</a:t>
            </a:r>
            <a:r>
              <a:rPr lang="en"/>
              <a:t> Multi-language support &amp; regional payment methods</a:t>
            </a:r>
            <a:endParaRPr/>
          </a:p>
        </p:txBody>
      </p:sp>
      <p:sp>
        <p:nvSpPr>
          <p:cNvPr id="242" name="Google Shape;242;p38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Enhancements</a:t>
            </a:r>
            <a:endParaRPr/>
          </a:p>
        </p:txBody>
      </p:sp>
      <p:sp>
        <p:nvSpPr>
          <p:cNvPr id="243" name="Google Shape;243;p38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4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38"/>
          <p:cNvSpPr txBox="1"/>
          <p:nvPr/>
        </p:nvSpPr>
        <p:spPr>
          <a:xfrm>
            <a:off x="1871225" y="13687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Native mobile apps</a:t>
            </a:r>
            <a:r>
              <a:rPr lang="en"/>
              <a:t> for broader accessibility</a:t>
            </a:r>
            <a:endParaRPr/>
          </a:p>
        </p:txBody>
      </p:sp>
      <p:sp>
        <p:nvSpPr>
          <p:cNvPr id="245" name="Google Shape;245;p38"/>
          <p:cNvSpPr txBox="1"/>
          <p:nvPr/>
        </p:nvSpPr>
        <p:spPr>
          <a:xfrm>
            <a:off x="5685650" y="25824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AI-driven</a:t>
            </a:r>
            <a:r>
              <a:rPr lang="en"/>
              <a:t> recommendations and fraud detection</a:t>
            </a:r>
            <a:endParaRPr/>
          </a:p>
        </p:txBody>
      </p:sp>
      <p:pic>
        <p:nvPicPr>
          <p:cNvPr descr="File:Emojione 1F4F1.svg - Simple English Wikipedia, the free ..."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649" y="1159225"/>
            <a:ext cx="1034550" cy="103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Dall-e 3 (jan '24) artificial intelligence icon.png - Wikipedia" id="247" name="Google Shape;2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9648" y="2410382"/>
            <a:ext cx="959675" cy="959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585-globe-showing-Americas.svg - Wikimedia Commons" id="248" name="Google Shape;24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2649" y="3694533"/>
            <a:ext cx="1034552" cy="1034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idx="4294967295" type="title"/>
          </p:nvPr>
        </p:nvSpPr>
        <p:spPr>
          <a:xfrm>
            <a:off x="359550" y="269025"/>
            <a:ext cx="84249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 Contributions</a:t>
            </a:r>
            <a:endParaRPr sz="1800"/>
          </a:p>
        </p:txBody>
      </p:sp>
      <p:graphicFrame>
        <p:nvGraphicFramePr>
          <p:cNvPr id="254" name="Google Shape;254;p39"/>
          <p:cNvGraphicFramePr/>
          <p:nvPr/>
        </p:nvGraphicFramePr>
        <p:xfrm>
          <a:off x="359550" y="77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{FAF9F4A6-24D0-44E2-AD42-7C53CADC6454}</a:tableStyleId>
              </a:tblPr>
              <a:tblGrid>
                <a:gridCol w="2578675"/>
                <a:gridCol w="1367050"/>
                <a:gridCol w="1641800"/>
                <a:gridCol w="1298800"/>
                <a:gridCol w="1538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Functionality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Aditya Mittal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Affan Arif Khamse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Arsalan Anwar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Jugal Pumbhadia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Real-Time Bidding Mechanism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Dynamic Countdown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Auction Infrastructure Spin-up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Leaderboard Broadcasting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Notifications 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Sniping Prevention and Rate Limiting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API Configuration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Frontend (UI)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Backend &amp; Deployment</a:t>
                      </a:r>
                      <a:endParaRPr i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✔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Thank you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accent2"/>
                </a:solidFill>
              </a:rPr>
              <a:t>Questions?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4693900" y="1233575"/>
            <a:ext cx="3766800" cy="6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068C"/>
                </a:solidFill>
              </a:rPr>
              <a:t>Introduction</a:t>
            </a:r>
            <a:endParaRPr>
              <a:solidFill>
                <a:srgbClr val="57068C"/>
              </a:solidFill>
            </a:endParaRPr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4772625" y="2014350"/>
            <a:ext cx="3766800" cy="13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400"/>
              <a:t>Flash Bids:</a:t>
            </a:r>
            <a:r>
              <a:rPr lang="en" sz="1400"/>
              <a:t> A cloud-powered, real-time auctioning system designed for low latency bid placement and seamless product auctioning!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81814"/>
            <a:ext cx="39999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Latency Issues:</a:t>
            </a:r>
            <a:r>
              <a:rPr lang="en" sz="1400"/>
              <a:t> Platforms like eBay Live Auctions </a:t>
            </a:r>
            <a:r>
              <a:rPr i="1" lang="en" sz="1400"/>
              <a:t>might</a:t>
            </a:r>
            <a:r>
              <a:rPr lang="en" sz="1400"/>
              <a:t> experience delays, disrupting real-time bidding and user trust.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Sniping Practices:</a:t>
            </a:r>
            <a:r>
              <a:rPr lang="en" sz="1400"/>
              <a:t> Lack of mechanisms to prevent last-second bids results in unfair advantages.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Scalability Limitations:</a:t>
            </a:r>
            <a:r>
              <a:rPr lang="en" sz="1400"/>
              <a:t> Struggle to handle high traffic during peak auction times, leading to poor user experience.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>
            <p:ph idx="2" type="body"/>
          </p:nvPr>
        </p:nvSpPr>
        <p:spPr>
          <a:xfrm>
            <a:off x="4619925" y="1181814"/>
            <a:ext cx="39999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Low-Latency Architecture:</a:t>
            </a:r>
            <a:r>
              <a:rPr lang="en" sz="1400"/>
              <a:t> Real-time updates powered by WebSockets ensure instant bid processing and notifications.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Sniping Prevention:</a:t>
            </a:r>
            <a:r>
              <a:rPr lang="en" sz="1400"/>
              <a:t> Automatic auction extensions create fairness by eliminating last-second advantages.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Scalable AWS Infrastructure:</a:t>
            </a:r>
            <a:r>
              <a:rPr lang="en" sz="1400"/>
              <a:t> Auto-scaling with load balancing handles dynamic traffic effortlessly, ensuring reliability.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>
            <p:ph idx="3" type="subTitle"/>
          </p:nvPr>
        </p:nvSpPr>
        <p:spPr>
          <a:xfrm>
            <a:off x="407175" y="566125"/>
            <a:ext cx="42270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State of Current Auction Platforms</a:t>
            </a:r>
            <a:endParaRPr sz="1700"/>
          </a:p>
        </p:txBody>
      </p:sp>
      <p:sp>
        <p:nvSpPr>
          <p:cNvPr id="134" name="Google Shape;134;p22"/>
          <p:cNvSpPr txBox="1"/>
          <p:nvPr>
            <p:ph idx="4" type="subTitle"/>
          </p:nvPr>
        </p:nvSpPr>
        <p:spPr>
          <a:xfrm>
            <a:off x="5191425" y="566125"/>
            <a:ext cx="32538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How Flash Bids Stands Out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890975" y="1412750"/>
            <a:ext cx="3766800" cy="13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4969800" y="4463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https://flash-bids.com/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587975"/>
            <a:ext cx="81927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Real-Time </a:t>
            </a:r>
            <a:r>
              <a:rPr lang="en" sz="2400"/>
              <a:t>Bidding Mechanism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245875"/>
            <a:ext cx="65511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Real-time bid submissions are powered by WebSockets, ensuring low-latency communication for a smooth experience.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Concurrent bids are processed efficiently to maintain fairness and accurately identify the highest bidder.</a:t>
            </a:r>
            <a:endParaRPr sz="1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163" y="2373275"/>
            <a:ext cx="6645663" cy="214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Countdown Timer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191475"/>
            <a:ext cx="65511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synchronized timer ensures all users see the exact remaining time, fostering a level playing field.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WebSocket-powered updates eliminate discrepancies caused by network or device delays.</a:t>
            </a:r>
            <a:endParaRPr sz="1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2571750"/>
            <a:ext cx="816292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2356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Auction Notifications</a:t>
            </a:r>
            <a:endParaRPr sz="2400"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11700" y="811375"/>
            <a:ext cx="84249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</a:t>
            </a:r>
            <a:r>
              <a:rPr lang="en" sz="1200"/>
              <a:t>eamless integration with Amazon Simple Email Service (SES) to keep users informed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Users notified for upcoming auctions and results of participated auctions</a:t>
            </a:r>
            <a:endParaRPr sz="1200"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75" y="1493598"/>
            <a:ext cx="2780825" cy="2560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100" y="1527672"/>
            <a:ext cx="3431524" cy="24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330662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